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2.xml" ContentType="application/vnd.openxmlformats-officedocument.presentationml.slideMaster+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notesSlides/notesSlide7.xml" ContentType="application/vnd.openxmlformats-officedocument.presentationml.notesSlide+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slideLayouts/slideLayout18.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slideLayouts/slideLayout2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Black And White Picture" panose="020B0604020202020204" charset="-127"/>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e18aa0e37a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e18aa0e37a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040C28"/>
                </a:solidFill>
              </a:rPr>
              <a:t>The driving question you pose to students in order to get them to investigate a problem.</a:t>
            </a: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2916f16e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2916f16e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You need a small drum. Place ten pom-poms on the drum. The student will observe the pom-poms bouncing up and down on the drum as they lightly tap on the drum. Students will record their observations. </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2916f16e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2916f16e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(think-pair-share)</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2916f16e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32916f16e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Say the word. Have the students repeat the word</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Explain the definition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Give an example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2916f16e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32916f16e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Say the word. Have the students repeat the word</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Explain the definition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Give an example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2916f16e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2916f16e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Ant Journal: Introduce the classroom ant farm. (You can also take a nature walk around your school to locate an ant hill/colony to use for the following observations.) </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Ant Farm: How do the ants respond when exposed to light, sounds, and different foods (smell)? </a:t>
            </a:r>
            <a:endParaRPr sz="10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32916f16ec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32916f16e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Students will work in small groups to observe how ants react to light, sound, vibration, and different foods. Students use a flashlight to watch how the ants respond to light. Students use a musical instrument to observe how the ants respond to sound. Students use a tapping motion to observe how the ants respond to vibration. Ongoing, try feeding your ants different foods over several days. Observe and document findings.</a:t>
            </a: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2916f16e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32916f16e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2916f16e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32916f16e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2916f16e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2916f16e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2916f16e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32916f16e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e18aa0e37a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e18aa0e37a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040C28"/>
                </a:solidFill>
              </a:rPr>
              <a:t>The driving question you pose to students in order to get them to investigate a problem.</a:t>
            </a: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32916f16e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32916f16e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2916f16ec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2916f16e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Optional ideas: food observations, using different color lights, and different smells.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32916f16ec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32916f16ec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2916f16e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2916f16e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Have students decide which child they agree with and color that child. Students will discuss their thinking. (think-pair-share)</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32916f16e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32916f16e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Show ant video from the slide deck and ask students what they notice and what they wonder. Revisit the Wonderwall. Ask the students whether there are any wonders we have answered. Do you have any new wonders?. (wonderwall)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2916f16e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2916f16e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Make a list. </a:t>
            </a:r>
            <a:r>
              <a:rPr lang="en" sz="1000">
                <a:solidFill>
                  <a:schemeClr val="dk1"/>
                </a:solidFill>
              </a:rPr>
              <a:t>(solo, pair, team)</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32916f16e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32916f16e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What are our five senses? How do we use them? Write the student responses on the board. Read the story: </a:t>
            </a:r>
            <a:r>
              <a:rPr lang="en" sz="1000">
                <a:solidFill>
                  <a:schemeClr val="dk1"/>
                </a:solidFill>
                <a:highlight>
                  <a:srgbClr val="FFFFFF"/>
                </a:highlight>
              </a:rPr>
              <a:t>My Five Senses by Aliki. Revisit the student's answers</a:t>
            </a:r>
            <a:r>
              <a:rPr lang="en" sz="1000">
                <a:solidFill>
                  <a:schemeClr val="dk1"/>
                </a:solidFill>
              </a:rPr>
              <a:t>. Explain to students that today they will move through different centers, exploring their senses and recording their findings. </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2916f16e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2916f16e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Students will rotate to 3 different centers:. light, sound, and vibration (touch)</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2916f16e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2916f16e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Students will use a flashlight on various objects to see if the light will pass through them. Students will document their observations on their Light Center handout.</a:t>
            </a:r>
            <a:endParaRPr sz="1000">
              <a:solidFill>
                <a:schemeClr val="dk1"/>
              </a:solidFill>
            </a:endParaRPr>
          </a:p>
          <a:p>
            <a:pPr marL="0" lvl="0" indent="0" algn="l" rtl="0">
              <a:spcBef>
                <a:spcPts val="0"/>
              </a:spcBef>
              <a:spcAft>
                <a:spcPts val="0"/>
              </a:spcAft>
              <a:buNone/>
            </a:pP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2916f16e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2916f16e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The teacher will put the following items in their brown paper bags, (label bags 1,2,3, etc.) folding the bags closed (do not staple): bells, buttons, pom-poms, rattle, etc. Students will take turns shaking the bags and record what they believe is in their bags. After recording their answers, students can confirm their findings by looking in the bags.</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5UGVUiaRFX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SyGyR-6V4lo"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617558" y="996739"/>
            <a:ext cx="7908900" cy="1769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None/>
            </a:pPr>
            <a:r>
              <a:rPr lang="en" sz="5200">
                <a:solidFill>
                  <a:srgbClr val="B06BAD"/>
                </a:solidFill>
                <a:latin typeface="Arial"/>
                <a:ea typeface="Arial"/>
                <a:cs typeface="Arial"/>
                <a:sym typeface="Arial"/>
              </a:rPr>
              <a:t>Ant Antics</a:t>
            </a:r>
            <a:endParaRPr sz="4800">
              <a:solidFill>
                <a:srgbClr val="B06BAD"/>
              </a:solidFill>
              <a:latin typeface="Arial"/>
              <a:ea typeface="Arial"/>
              <a:cs typeface="Arial"/>
              <a:sym typeface="Arial"/>
            </a:endParaRPr>
          </a:p>
        </p:txBody>
      </p:sp>
      <p:sp>
        <p:nvSpPr>
          <p:cNvPr id="100" name="Google Shape;100;p25"/>
          <p:cNvSpPr txBox="1">
            <a:spLocks noGrp="1"/>
          </p:cNvSpPr>
          <p:nvPr>
            <p:ph type="subTitle" idx="1"/>
          </p:nvPr>
        </p:nvSpPr>
        <p:spPr>
          <a:xfrm>
            <a:off x="704476" y="2421005"/>
            <a:ext cx="7908900" cy="683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400">
                <a:solidFill>
                  <a:srgbClr val="8CA98F"/>
                </a:solidFill>
                <a:latin typeface="Arial"/>
                <a:ea typeface="Arial"/>
                <a:cs typeface="Arial"/>
                <a:sym typeface="Arial"/>
              </a:rPr>
              <a:t>Unit 3</a:t>
            </a:r>
            <a:endParaRPr sz="2400">
              <a:solidFill>
                <a:srgbClr val="8CA98F"/>
              </a:solidFill>
              <a:latin typeface="Arial"/>
              <a:ea typeface="Arial"/>
              <a:cs typeface="Arial"/>
              <a:sym typeface="Arial"/>
            </a:endParaRPr>
          </a:p>
        </p:txBody>
      </p:sp>
      <p:pic>
        <p:nvPicPr>
          <p:cNvPr id="101" name="Google Shape;101;p25"/>
          <p:cNvPicPr preferRelativeResize="0"/>
          <p:nvPr/>
        </p:nvPicPr>
        <p:blipFill>
          <a:blip r:embed="rId4">
            <a:alphaModFix/>
          </a:blip>
          <a:stretch>
            <a:fillRect/>
          </a:stretch>
        </p:blipFill>
        <p:spPr>
          <a:xfrm>
            <a:off x="997025" y="2271175"/>
            <a:ext cx="1956550" cy="1956550"/>
          </a:xfrm>
          <a:prstGeom prst="rect">
            <a:avLst/>
          </a:prstGeom>
          <a:noFill/>
          <a:ln>
            <a:noFill/>
          </a:ln>
        </p:spPr>
      </p:pic>
      <p:sp>
        <p:nvSpPr>
          <p:cNvPr id="102" name="Google Shape;102;p25"/>
          <p:cNvSpPr/>
          <p:nvPr/>
        </p:nvSpPr>
        <p:spPr>
          <a:xfrm>
            <a:off x="119775" y="4525450"/>
            <a:ext cx="6265200" cy="49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3" name="Google Shape;103;p25"/>
          <p:cNvPicPr preferRelativeResize="0"/>
          <p:nvPr/>
        </p:nvPicPr>
        <p:blipFill>
          <a:blip r:embed="rId5">
            <a:alphaModFix/>
          </a:blip>
          <a:stretch>
            <a:fillRect/>
          </a:stretch>
        </p:blipFill>
        <p:spPr>
          <a:xfrm>
            <a:off x="195975" y="4430500"/>
            <a:ext cx="5149450" cy="588750"/>
          </a:xfrm>
          <a:prstGeom prst="rect">
            <a:avLst/>
          </a:prstGeom>
          <a:noFill/>
          <a:ln>
            <a:noFill/>
          </a:ln>
        </p:spPr>
      </p:pic>
      <p:sp>
        <p:nvSpPr>
          <p:cNvPr id="104" name="Google Shape;104;p25"/>
          <p:cNvSpPr/>
          <p:nvPr/>
        </p:nvSpPr>
        <p:spPr>
          <a:xfrm>
            <a:off x="112687" y="133875"/>
            <a:ext cx="8913000" cy="131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5" name="Google Shape;105;p25"/>
          <p:cNvPicPr preferRelativeResize="0"/>
          <p:nvPr/>
        </p:nvPicPr>
        <p:blipFill>
          <a:blip r:embed="rId6">
            <a:alphaModFix/>
          </a:blip>
          <a:stretch>
            <a:fillRect/>
          </a:stretch>
        </p:blipFill>
        <p:spPr>
          <a:xfrm>
            <a:off x="108189" y="316450"/>
            <a:ext cx="8945849" cy="400500"/>
          </a:xfrm>
          <a:prstGeom prst="rect">
            <a:avLst/>
          </a:prstGeom>
          <a:noFill/>
          <a:ln>
            <a:noFill/>
          </a:ln>
        </p:spPr>
      </p:pic>
      <p:pic>
        <p:nvPicPr>
          <p:cNvPr id="106" name="Google Shape;106;p25"/>
          <p:cNvPicPr preferRelativeResize="0"/>
          <p:nvPr/>
        </p:nvPicPr>
        <p:blipFill>
          <a:blip r:embed="rId7">
            <a:alphaModFix/>
          </a:blip>
          <a:stretch>
            <a:fillRect/>
          </a:stretch>
        </p:blipFill>
        <p:spPr>
          <a:xfrm rot="907544" flipH="1">
            <a:off x="7221302" y="475575"/>
            <a:ext cx="1508346" cy="1174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4"/>
          <p:cNvSpPr txBox="1">
            <a:spLocks noGrp="1"/>
          </p:cNvSpPr>
          <p:nvPr>
            <p:ph type="title"/>
          </p:nvPr>
        </p:nvSpPr>
        <p:spPr>
          <a:xfrm>
            <a:off x="311700" y="445025"/>
            <a:ext cx="4260300" cy="572700"/>
          </a:xfrm>
          <a:prstGeom prst="rect">
            <a:avLst/>
          </a:prstGeom>
          <a:solidFill>
            <a:srgbClr val="B1D4B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Center 3</a:t>
            </a:r>
            <a:endParaRPr/>
          </a:p>
        </p:txBody>
      </p:sp>
      <p:sp>
        <p:nvSpPr>
          <p:cNvPr id="170" name="Google Shape;17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a:solidFill>
                  <a:schemeClr val="dk1"/>
                </a:solidFill>
              </a:rPr>
              <a:t>Place 10 pom-poms on a drum. Lightly tap on the drum. What happens to the pom-poms? Record your findings. </a:t>
            </a:r>
            <a:endParaRPr>
              <a:solidFill>
                <a:schemeClr val="dk1"/>
              </a:solidFill>
            </a:endParaRPr>
          </a:p>
          <a:p>
            <a:pPr marL="0" lvl="0" indent="0" algn="l" rtl="0">
              <a:spcBef>
                <a:spcPts val="0"/>
              </a:spcBef>
              <a:spcAft>
                <a:spcPts val="1200"/>
              </a:spcAft>
              <a:buNone/>
            </a:pPr>
            <a:endParaRPr/>
          </a:p>
        </p:txBody>
      </p:sp>
      <p:pic>
        <p:nvPicPr>
          <p:cNvPr id="171" name="Google Shape;171;p34"/>
          <p:cNvPicPr preferRelativeResize="0"/>
          <p:nvPr/>
        </p:nvPicPr>
        <p:blipFill rotWithShape="1">
          <a:blip r:embed="rId3">
            <a:alphaModFix/>
          </a:blip>
          <a:srcRect t="16360" b="16588"/>
          <a:stretch/>
        </p:blipFill>
        <p:spPr>
          <a:xfrm>
            <a:off x="5244469" y="2090075"/>
            <a:ext cx="3697056" cy="2478800"/>
          </a:xfrm>
          <a:prstGeom prst="rect">
            <a:avLst/>
          </a:prstGeom>
          <a:noFill/>
          <a:ln>
            <a:noFill/>
          </a:ln>
        </p:spPr>
      </p:pic>
      <p:pic>
        <p:nvPicPr>
          <p:cNvPr id="172" name="Google Shape;172;p34"/>
          <p:cNvPicPr preferRelativeResize="0"/>
          <p:nvPr/>
        </p:nvPicPr>
        <p:blipFill>
          <a:blip r:embed="rId4">
            <a:alphaModFix/>
          </a:blip>
          <a:stretch>
            <a:fillRect/>
          </a:stretch>
        </p:blipFill>
        <p:spPr>
          <a:xfrm>
            <a:off x="515075" y="2009972"/>
            <a:ext cx="3958449" cy="3034326"/>
          </a:xfrm>
          <a:prstGeom prst="rect">
            <a:avLst/>
          </a:prstGeom>
          <a:noFill/>
          <a:ln w="38100" cap="flat" cmpd="sng">
            <a:solidFill>
              <a:srgbClr val="7268AE"/>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Why do you think the pom-poms were bouncing?</a:t>
            </a:r>
            <a:endParaRPr>
              <a:solidFill>
                <a:schemeClr val="dk1"/>
              </a:solidFill>
            </a:endParaRPr>
          </a:p>
          <a:p>
            <a:pPr marL="0" lvl="0" indent="0" algn="l" rtl="0">
              <a:spcBef>
                <a:spcPts val="0"/>
              </a:spcBef>
              <a:spcAft>
                <a:spcPts val="0"/>
              </a:spcAft>
              <a:buNone/>
            </a:pPr>
            <a:r>
              <a:rPr lang="en">
                <a:solidFill>
                  <a:schemeClr val="dk1"/>
                </a:solidFill>
              </a:rPr>
              <a:t>What object was the loudest? Why?</a:t>
            </a:r>
            <a:endParaRPr>
              <a:solidFill>
                <a:schemeClr val="dk1"/>
              </a:solidFill>
            </a:endParaRPr>
          </a:p>
          <a:p>
            <a:pPr marL="0" lvl="0" indent="0" algn="l" rtl="0">
              <a:spcBef>
                <a:spcPts val="0"/>
              </a:spcBef>
              <a:spcAft>
                <a:spcPts val="0"/>
              </a:spcAft>
              <a:buNone/>
            </a:pPr>
            <a:r>
              <a:rPr lang="en">
                <a:solidFill>
                  <a:schemeClr val="dk1"/>
                </a:solidFill>
              </a:rPr>
              <a:t>Why do you think light passed through some objects and not others?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1200"/>
              </a:spcAft>
              <a:buNone/>
            </a:pPr>
            <a:endParaRPr/>
          </a:p>
        </p:txBody>
      </p:sp>
      <p:sp>
        <p:nvSpPr>
          <p:cNvPr id="178" name="Google Shape;178;p35"/>
          <p:cNvSpPr txBox="1">
            <a:spLocks noGrp="1"/>
          </p:cNvSpPr>
          <p:nvPr>
            <p:ph type="title"/>
          </p:nvPr>
        </p:nvSpPr>
        <p:spPr>
          <a:xfrm>
            <a:off x="578550" y="307675"/>
            <a:ext cx="7986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Explain</a:t>
            </a:r>
            <a:endParaRPr/>
          </a:p>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6"/>
          <p:cNvPicPr preferRelativeResize="0"/>
          <p:nvPr/>
        </p:nvPicPr>
        <p:blipFill>
          <a:blip r:embed="rId3">
            <a:alphaModFix/>
          </a:blip>
          <a:stretch>
            <a:fillRect/>
          </a:stretch>
        </p:blipFill>
        <p:spPr>
          <a:xfrm>
            <a:off x="1386513" y="184463"/>
            <a:ext cx="6370975" cy="4774575"/>
          </a:xfrm>
          <a:prstGeom prst="rect">
            <a:avLst/>
          </a:prstGeom>
          <a:noFill/>
          <a:ln>
            <a:noFill/>
          </a:ln>
        </p:spPr>
      </p:pic>
      <p:pic>
        <p:nvPicPr>
          <p:cNvPr id="184" name="Google Shape;184;p36"/>
          <p:cNvPicPr preferRelativeResize="0"/>
          <p:nvPr/>
        </p:nvPicPr>
        <p:blipFill>
          <a:blip r:embed="rId4">
            <a:alphaModFix/>
          </a:blip>
          <a:stretch>
            <a:fillRect/>
          </a:stretch>
        </p:blipFill>
        <p:spPr>
          <a:xfrm>
            <a:off x="1717324" y="2571750"/>
            <a:ext cx="2336425" cy="625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37"/>
          <p:cNvPicPr preferRelativeResize="0"/>
          <p:nvPr/>
        </p:nvPicPr>
        <p:blipFill rotWithShape="1">
          <a:blip r:embed="rId3">
            <a:alphaModFix/>
          </a:blip>
          <a:srcRect t="793"/>
          <a:stretch/>
        </p:blipFill>
        <p:spPr>
          <a:xfrm>
            <a:off x="1414625" y="210675"/>
            <a:ext cx="6314751" cy="4722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8"/>
          <p:cNvSpPr txBox="1">
            <a:spLocks noGrp="1"/>
          </p:cNvSpPr>
          <p:nvPr>
            <p:ph type="body" idx="1"/>
          </p:nvPr>
        </p:nvSpPr>
        <p:spPr>
          <a:xfrm>
            <a:off x="311700" y="1152475"/>
            <a:ext cx="8520600" cy="319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Hello Ants! We are going to watch ants and how they use their sense and how they respond to sound, light and vibration.  We will record our observations in our Ant Farm journals. </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1200"/>
              </a:spcAft>
              <a:buNone/>
            </a:pPr>
            <a:endParaRPr>
              <a:solidFill>
                <a:schemeClr val="dk1"/>
              </a:solidFill>
            </a:endParaRPr>
          </a:p>
        </p:txBody>
      </p:sp>
      <p:sp>
        <p:nvSpPr>
          <p:cNvPr id="195" name="Google Shape;195;p38"/>
          <p:cNvSpPr txBox="1">
            <a:spLocks noGrp="1"/>
          </p:cNvSpPr>
          <p:nvPr>
            <p:ph type="title"/>
          </p:nvPr>
        </p:nvSpPr>
        <p:spPr>
          <a:xfrm>
            <a:off x="578550" y="307675"/>
            <a:ext cx="7986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Elaborate</a:t>
            </a:r>
            <a:endParaRPr/>
          </a:p>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9"/>
          <p:cNvPicPr preferRelativeResize="0"/>
          <p:nvPr/>
        </p:nvPicPr>
        <p:blipFill>
          <a:blip r:embed="rId3">
            <a:alphaModFix/>
          </a:blip>
          <a:stretch>
            <a:fillRect/>
          </a:stretch>
        </p:blipFill>
        <p:spPr>
          <a:xfrm>
            <a:off x="170000" y="152400"/>
            <a:ext cx="8812950"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40"/>
          <p:cNvPicPr preferRelativeResize="0"/>
          <p:nvPr/>
        </p:nvPicPr>
        <p:blipFill>
          <a:blip r:embed="rId3">
            <a:alphaModFix/>
          </a:blip>
          <a:stretch>
            <a:fillRect/>
          </a:stretch>
        </p:blipFill>
        <p:spPr>
          <a:xfrm>
            <a:off x="1216138" y="1153075"/>
            <a:ext cx="6711725" cy="3073975"/>
          </a:xfrm>
          <a:prstGeom prst="rect">
            <a:avLst/>
          </a:prstGeom>
          <a:noFill/>
          <a:ln>
            <a:noFill/>
          </a:ln>
        </p:spPr>
      </p:pic>
      <p:sp>
        <p:nvSpPr>
          <p:cNvPr id="206" name="Google Shape;206;p40"/>
          <p:cNvSpPr/>
          <p:nvPr/>
        </p:nvSpPr>
        <p:spPr>
          <a:xfrm>
            <a:off x="1587025" y="385575"/>
            <a:ext cx="1889400" cy="617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Black And White Picture"/>
                <a:ea typeface="Black And White Picture"/>
                <a:cs typeface="Black And White Picture"/>
                <a:sym typeface="Black And White Picture"/>
              </a:rPr>
              <a:t>Head</a:t>
            </a:r>
            <a:endParaRPr sz="4800">
              <a:latin typeface="Black And White Picture"/>
              <a:ea typeface="Black And White Picture"/>
              <a:cs typeface="Black And White Picture"/>
              <a:sym typeface="Black And White Picture"/>
            </a:endParaRPr>
          </a:p>
        </p:txBody>
      </p:sp>
      <p:sp>
        <p:nvSpPr>
          <p:cNvPr id="207" name="Google Shape;207;p40"/>
          <p:cNvSpPr/>
          <p:nvPr/>
        </p:nvSpPr>
        <p:spPr>
          <a:xfrm>
            <a:off x="3805000" y="385575"/>
            <a:ext cx="1889400" cy="617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Black And White Picture"/>
                <a:ea typeface="Black And White Picture"/>
                <a:cs typeface="Black And White Picture"/>
                <a:sym typeface="Black And White Picture"/>
              </a:rPr>
              <a:t>Thorax</a:t>
            </a:r>
            <a:endParaRPr sz="3600">
              <a:latin typeface="Black And White Picture"/>
              <a:ea typeface="Black And White Picture"/>
              <a:cs typeface="Black And White Picture"/>
              <a:sym typeface="Black And White Picture"/>
            </a:endParaRPr>
          </a:p>
        </p:txBody>
      </p:sp>
      <p:sp>
        <p:nvSpPr>
          <p:cNvPr id="208" name="Google Shape;208;p40"/>
          <p:cNvSpPr/>
          <p:nvPr/>
        </p:nvSpPr>
        <p:spPr>
          <a:xfrm>
            <a:off x="6022975" y="385575"/>
            <a:ext cx="1889400" cy="617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Black And White Picture"/>
                <a:ea typeface="Black And White Picture"/>
                <a:cs typeface="Black And White Picture"/>
                <a:sym typeface="Black And White Picture"/>
              </a:rPr>
              <a:t>Abdomen</a:t>
            </a:r>
            <a:endParaRPr sz="3600">
              <a:latin typeface="Black And White Picture"/>
              <a:ea typeface="Black And White Picture"/>
              <a:cs typeface="Black And White Picture"/>
              <a:sym typeface="Black And White Picture"/>
            </a:endParaRPr>
          </a:p>
        </p:txBody>
      </p:sp>
      <p:cxnSp>
        <p:nvCxnSpPr>
          <p:cNvPr id="209" name="Google Shape;209;p40"/>
          <p:cNvCxnSpPr/>
          <p:nvPr/>
        </p:nvCxnSpPr>
        <p:spPr>
          <a:xfrm>
            <a:off x="2262075" y="1037775"/>
            <a:ext cx="350100" cy="771900"/>
          </a:xfrm>
          <a:prstGeom prst="straightConnector1">
            <a:avLst/>
          </a:prstGeom>
          <a:noFill/>
          <a:ln w="38100" cap="flat" cmpd="sng">
            <a:solidFill>
              <a:schemeClr val="dk1"/>
            </a:solidFill>
            <a:prstDash val="solid"/>
            <a:round/>
            <a:headEnd type="none" w="med" len="med"/>
            <a:tailEnd type="triangle" w="med" len="med"/>
          </a:ln>
        </p:spPr>
      </p:cxnSp>
      <p:cxnSp>
        <p:nvCxnSpPr>
          <p:cNvPr id="210" name="Google Shape;210;p40"/>
          <p:cNvCxnSpPr/>
          <p:nvPr/>
        </p:nvCxnSpPr>
        <p:spPr>
          <a:xfrm>
            <a:off x="4571850" y="1037775"/>
            <a:ext cx="300" cy="897600"/>
          </a:xfrm>
          <a:prstGeom prst="straightConnector1">
            <a:avLst/>
          </a:prstGeom>
          <a:noFill/>
          <a:ln w="38100" cap="flat" cmpd="sng">
            <a:solidFill>
              <a:schemeClr val="dk1"/>
            </a:solidFill>
            <a:prstDash val="solid"/>
            <a:round/>
            <a:headEnd type="none" w="med" len="med"/>
            <a:tailEnd type="triangle" w="med" len="med"/>
          </a:ln>
        </p:spPr>
      </p:cxnSp>
      <p:cxnSp>
        <p:nvCxnSpPr>
          <p:cNvPr id="211" name="Google Shape;211;p40"/>
          <p:cNvCxnSpPr/>
          <p:nvPr/>
        </p:nvCxnSpPr>
        <p:spPr>
          <a:xfrm flipH="1">
            <a:off x="7387675" y="1002675"/>
            <a:ext cx="277800" cy="708300"/>
          </a:xfrm>
          <a:prstGeom prst="straightConnector1">
            <a:avLst/>
          </a:prstGeom>
          <a:noFill/>
          <a:ln w="38100" cap="flat" cmpd="sng">
            <a:solidFill>
              <a:schemeClr val="dk1"/>
            </a:solidFill>
            <a:prstDash val="solid"/>
            <a:round/>
            <a:headEnd type="none" w="med" len="med"/>
            <a:tailEnd type="triangle" w="med" len="med"/>
          </a:ln>
        </p:spPr>
      </p:cxnSp>
      <p:sp>
        <p:nvSpPr>
          <p:cNvPr id="212" name="Google Shape;212;p40"/>
          <p:cNvSpPr txBox="1"/>
          <p:nvPr/>
        </p:nvSpPr>
        <p:spPr>
          <a:xfrm>
            <a:off x="377000" y="1255575"/>
            <a:ext cx="1379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Black And White Picture"/>
                <a:ea typeface="Black And White Picture"/>
                <a:cs typeface="Black And White Picture"/>
                <a:sym typeface="Black And White Picture"/>
              </a:rPr>
              <a:t>2 Antennae</a:t>
            </a:r>
            <a:endParaRPr sz="2400">
              <a:latin typeface="Black And White Picture"/>
              <a:ea typeface="Black And White Picture"/>
              <a:cs typeface="Black And White Picture"/>
              <a:sym typeface="Black And White Picture"/>
            </a:endParaRPr>
          </a:p>
        </p:txBody>
      </p:sp>
      <p:sp>
        <p:nvSpPr>
          <p:cNvPr id="213" name="Google Shape;213;p40"/>
          <p:cNvSpPr txBox="1"/>
          <p:nvPr/>
        </p:nvSpPr>
        <p:spPr>
          <a:xfrm>
            <a:off x="3886800" y="4136800"/>
            <a:ext cx="1522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Black And White Picture"/>
                <a:ea typeface="Black And White Picture"/>
                <a:cs typeface="Black And White Picture"/>
                <a:sym typeface="Black And White Picture"/>
              </a:rPr>
              <a:t>6 legs</a:t>
            </a:r>
            <a:endParaRPr sz="2400">
              <a:latin typeface="Black And White Picture"/>
              <a:ea typeface="Black And White Picture"/>
              <a:cs typeface="Black And White Picture"/>
              <a:sym typeface="Black And White Pictur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41"/>
          <p:cNvPicPr preferRelativeResize="0"/>
          <p:nvPr/>
        </p:nvPicPr>
        <p:blipFill>
          <a:blip r:embed="rId3">
            <a:alphaModFix/>
          </a:blip>
          <a:stretch>
            <a:fillRect/>
          </a:stretch>
        </p:blipFill>
        <p:spPr>
          <a:xfrm>
            <a:off x="179088" y="152400"/>
            <a:ext cx="8785824"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42"/>
          <p:cNvPicPr preferRelativeResize="0"/>
          <p:nvPr/>
        </p:nvPicPr>
        <p:blipFill>
          <a:blip r:embed="rId3">
            <a:alphaModFix/>
          </a:blip>
          <a:stretch>
            <a:fillRect/>
          </a:stretch>
        </p:blipFill>
        <p:spPr>
          <a:xfrm>
            <a:off x="152400" y="152400"/>
            <a:ext cx="8830551" cy="4822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43"/>
          <p:cNvPicPr preferRelativeResize="0"/>
          <p:nvPr/>
        </p:nvPicPr>
        <p:blipFill>
          <a:blip r:embed="rId3">
            <a:alphaModFix/>
          </a:blip>
          <a:stretch>
            <a:fillRect/>
          </a:stretch>
        </p:blipFill>
        <p:spPr>
          <a:xfrm>
            <a:off x="152400" y="152400"/>
            <a:ext cx="8848449"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400">
                <a:solidFill>
                  <a:srgbClr val="0E101A"/>
                </a:solidFill>
              </a:rPr>
              <a:t>How do ants react to light, sounds, and vibrations?</a:t>
            </a:r>
            <a:endParaRPr sz="2400">
              <a:solidFill>
                <a:srgbClr val="0E101A"/>
              </a:solidFill>
            </a:endParaRPr>
          </a:p>
          <a:p>
            <a:pPr marL="0" lvl="0" indent="0" algn="ctr" rtl="0">
              <a:spcBef>
                <a:spcPts val="0"/>
              </a:spcBef>
              <a:spcAft>
                <a:spcPts val="0"/>
              </a:spcAft>
              <a:buNone/>
            </a:pPr>
            <a:r>
              <a:rPr lang="en" sz="2400">
                <a:solidFill>
                  <a:srgbClr val="0E101A"/>
                </a:solidFill>
              </a:rPr>
              <a:t> </a:t>
            </a:r>
            <a:endParaRPr sz="2400">
              <a:solidFill>
                <a:srgbClr val="0E101A"/>
              </a:solidFill>
            </a:endParaRPr>
          </a:p>
          <a:p>
            <a:pPr marL="0" lvl="0" indent="0" algn="l" rtl="0">
              <a:spcBef>
                <a:spcPts val="0"/>
              </a:spcBef>
              <a:spcAft>
                <a:spcPts val="1200"/>
              </a:spcAft>
              <a:buNone/>
            </a:pPr>
            <a:endParaRPr/>
          </a:p>
        </p:txBody>
      </p:sp>
      <p:sp>
        <p:nvSpPr>
          <p:cNvPr id="112" name="Google Shape;112;p26"/>
          <p:cNvSpPr txBox="1">
            <a:spLocks noGrp="1"/>
          </p:cNvSpPr>
          <p:nvPr>
            <p:ph type="title"/>
          </p:nvPr>
        </p:nvSpPr>
        <p:spPr>
          <a:xfrm>
            <a:off x="578550" y="307675"/>
            <a:ext cx="7986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Driving Question</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44"/>
          <p:cNvPicPr preferRelativeResize="0"/>
          <p:nvPr/>
        </p:nvPicPr>
        <p:blipFill>
          <a:blip r:embed="rId3">
            <a:alphaModFix/>
          </a:blip>
          <a:stretch>
            <a:fillRect/>
          </a:stretch>
        </p:blipFill>
        <p:spPr>
          <a:xfrm>
            <a:off x="152400" y="152400"/>
            <a:ext cx="8839500"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5"/>
          <p:cNvPicPr preferRelativeResize="0"/>
          <p:nvPr/>
        </p:nvPicPr>
        <p:blipFill>
          <a:blip r:embed="rId3">
            <a:alphaModFix/>
          </a:blip>
          <a:stretch>
            <a:fillRect/>
          </a:stretch>
        </p:blipFill>
        <p:spPr>
          <a:xfrm>
            <a:off x="152400" y="152400"/>
            <a:ext cx="8812650"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dk1"/>
                </a:solidFill>
              </a:rPr>
              <a:t>Using your observations and evidence, draw and write what would happen if an ant lost its sense of sight? How would it survive?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1200"/>
              </a:spcAft>
              <a:buNone/>
            </a:pPr>
            <a:endParaRPr>
              <a:solidFill>
                <a:schemeClr val="dk1"/>
              </a:solidFill>
            </a:endParaRPr>
          </a:p>
        </p:txBody>
      </p:sp>
      <p:pic>
        <p:nvPicPr>
          <p:cNvPr id="244" name="Google Shape;244;p46"/>
          <p:cNvPicPr preferRelativeResize="0"/>
          <p:nvPr/>
        </p:nvPicPr>
        <p:blipFill>
          <a:blip r:embed="rId3">
            <a:alphaModFix/>
          </a:blip>
          <a:stretch>
            <a:fillRect/>
          </a:stretch>
        </p:blipFill>
        <p:spPr>
          <a:xfrm>
            <a:off x="3326100" y="1914775"/>
            <a:ext cx="2305800" cy="2987725"/>
          </a:xfrm>
          <a:prstGeom prst="rect">
            <a:avLst/>
          </a:prstGeom>
          <a:noFill/>
          <a:ln w="38100" cap="flat" cmpd="sng">
            <a:solidFill>
              <a:srgbClr val="7268AE"/>
            </a:solidFill>
            <a:prstDash val="solid"/>
            <a:round/>
            <a:headEnd type="none" w="sm" len="sm"/>
            <a:tailEnd type="none" w="sm" len="sm"/>
          </a:ln>
        </p:spPr>
      </p:pic>
      <p:sp>
        <p:nvSpPr>
          <p:cNvPr id="245" name="Google Shape;245;p46"/>
          <p:cNvSpPr txBox="1">
            <a:spLocks noGrp="1"/>
          </p:cNvSpPr>
          <p:nvPr>
            <p:ph type="title"/>
          </p:nvPr>
        </p:nvSpPr>
        <p:spPr>
          <a:xfrm>
            <a:off x="578550" y="307675"/>
            <a:ext cx="7986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Evaluate</a:t>
            </a:r>
            <a:endParaRPr/>
          </a:p>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7"/>
          <p:cNvPicPr preferRelativeResize="0"/>
          <p:nvPr/>
        </p:nvPicPr>
        <p:blipFill>
          <a:blip r:embed="rId3">
            <a:alphaModFix/>
          </a:blip>
          <a:stretch>
            <a:fillRect/>
          </a:stretch>
        </p:blipFill>
        <p:spPr>
          <a:xfrm>
            <a:off x="1018299" y="998850"/>
            <a:ext cx="7107400" cy="3866700"/>
          </a:xfrm>
          <a:prstGeom prst="rect">
            <a:avLst/>
          </a:prstGeom>
          <a:noFill/>
          <a:ln w="38100" cap="flat" cmpd="sng">
            <a:solidFill>
              <a:srgbClr val="7268AE"/>
            </a:solidFill>
            <a:prstDash val="solid"/>
            <a:round/>
            <a:headEnd type="none" w="sm" len="sm"/>
            <a:tailEnd type="none" w="sm" len="sm"/>
          </a:ln>
        </p:spPr>
      </p:pic>
      <p:sp>
        <p:nvSpPr>
          <p:cNvPr id="118" name="Google Shape;118;p27"/>
          <p:cNvSpPr txBox="1">
            <a:spLocks noGrp="1"/>
          </p:cNvSpPr>
          <p:nvPr>
            <p:ph type="title"/>
          </p:nvPr>
        </p:nvSpPr>
        <p:spPr>
          <a:xfrm>
            <a:off x="578550" y="307675"/>
            <a:ext cx="7986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dk1"/>
                </a:solidFill>
              </a:rPr>
              <a:t>Probe</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dk1"/>
                </a:solidFill>
              </a:rPr>
              <a:t>Let’s watch the video and revisit our wonder wall.</a:t>
            </a:r>
            <a:endParaRPr>
              <a:solidFill>
                <a:schemeClr val="dk1"/>
              </a:solidFill>
            </a:endParaRPr>
          </a:p>
          <a:p>
            <a:pPr marL="457200" lvl="0" indent="-342900" algn="l" rtl="0">
              <a:spcBef>
                <a:spcPts val="1200"/>
              </a:spcBef>
              <a:spcAft>
                <a:spcPts val="0"/>
              </a:spcAft>
              <a:buClr>
                <a:schemeClr val="dk1"/>
              </a:buClr>
              <a:buSzPts val="1800"/>
              <a:buChar char="●"/>
            </a:pPr>
            <a:r>
              <a:rPr lang="en">
                <a:solidFill>
                  <a:schemeClr val="dk1"/>
                </a:solidFill>
              </a:rPr>
              <a:t>Did we answer any of our wonders?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Do we have any new wonders? </a:t>
            </a:r>
            <a:endParaRPr>
              <a:solidFill>
                <a:schemeClr val="dk1"/>
              </a:solidFill>
            </a:endParaRPr>
          </a:p>
          <a:p>
            <a:pPr marL="0" lvl="0" indent="0" algn="l" rtl="0">
              <a:spcBef>
                <a:spcPts val="1200"/>
              </a:spcBef>
              <a:spcAft>
                <a:spcPts val="1200"/>
              </a:spcAft>
              <a:buNone/>
            </a:pPr>
            <a:endParaRPr/>
          </a:p>
        </p:txBody>
      </p:sp>
      <p:pic>
        <p:nvPicPr>
          <p:cNvPr id="124" name="Google Shape;124;p28" descr="Ants love to lick from secretions produced by glands on the areoles of the Arizona Barrel cactus." title="Ants on a Arizona Barrel cactus - Ferocactus wislizeni">
            <a:hlinkClick r:id="rId3"/>
          </p:cNvPr>
          <p:cNvPicPr preferRelativeResize="0"/>
          <p:nvPr/>
        </p:nvPicPr>
        <p:blipFill>
          <a:blip r:embed="rId4">
            <a:alphaModFix/>
          </a:blip>
          <a:stretch>
            <a:fillRect/>
          </a:stretch>
        </p:blipFill>
        <p:spPr>
          <a:xfrm>
            <a:off x="4625400" y="1784475"/>
            <a:ext cx="4305775" cy="3229325"/>
          </a:xfrm>
          <a:prstGeom prst="rect">
            <a:avLst/>
          </a:prstGeom>
          <a:noFill/>
          <a:ln w="38100" cap="flat" cmpd="sng">
            <a:solidFill>
              <a:srgbClr val="7268AE"/>
            </a:solidFill>
            <a:prstDash val="solid"/>
            <a:round/>
            <a:headEnd type="none" w="sm" len="sm"/>
            <a:tailEnd type="none" w="sm" len="sm"/>
          </a:ln>
        </p:spPr>
      </p:pic>
      <p:sp>
        <p:nvSpPr>
          <p:cNvPr id="125" name="Google Shape;125;p28"/>
          <p:cNvSpPr txBox="1">
            <a:spLocks noGrp="1"/>
          </p:cNvSpPr>
          <p:nvPr>
            <p:ph type="title"/>
          </p:nvPr>
        </p:nvSpPr>
        <p:spPr>
          <a:xfrm>
            <a:off x="578550" y="307675"/>
            <a:ext cx="7986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
              <a:t>Phenomena</a:t>
            </a:r>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What are our five senses?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How do we use them?</a:t>
            </a:r>
            <a:endParaRPr/>
          </a:p>
        </p:txBody>
      </p:sp>
      <p:pic>
        <p:nvPicPr>
          <p:cNvPr id="131" name="Google Shape;131;p29"/>
          <p:cNvPicPr preferRelativeResize="0"/>
          <p:nvPr/>
        </p:nvPicPr>
        <p:blipFill>
          <a:blip r:embed="rId3">
            <a:alphaModFix/>
          </a:blip>
          <a:stretch>
            <a:fillRect/>
          </a:stretch>
        </p:blipFill>
        <p:spPr>
          <a:xfrm flipH="1">
            <a:off x="3991175" y="984550"/>
            <a:ext cx="3297839" cy="3938550"/>
          </a:xfrm>
          <a:prstGeom prst="rect">
            <a:avLst/>
          </a:prstGeom>
          <a:noFill/>
          <a:ln w="38100" cap="flat" cmpd="sng">
            <a:solidFill>
              <a:srgbClr val="7268AE"/>
            </a:solidFill>
            <a:prstDash val="solid"/>
            <a:round/>
            <a:headEnd type="none" w="sm" len="sm"/>
            <a:tailEnd type="none" w="sm" len="sm"/>
          </a:ln>
        </p:spPr>
      </p:pic>
      <p:sp>
        <p:nvSpPr>
          <p:cNvPr id="132" name="Google Shape;132;p29"/>
          <p:cNvSpPr txBox="1">
            <a:spLocks noGrp="1"/>
          </p:cNvSpPr>
          <p:nvPr>
            <p:ph type="title"/>
          </p:nvPr>
        </p:nvSpPr>
        <p:spPr>
          <a:xfrm>
            <a:off x="578550" y="307675"/>
            <a:ext cx="7986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Engage</a:t>
            </a:r>
            <a:endParaRPr/>
          </a:p>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dk1"/>
                </a:solidFill>
                <a:highlight>
                  <a:srgbClr val="FFFFFF"/>
                </a:highlight>
              </a:rPr>
              <a:t>My Five Senses by Aliki</a:t>
            </a:r>
            <a:endParaRPr/>
          </a:p>
        </p:txBody>
      </p:sp>
      <p:pic>
        <p:nvPicPr>
          <p:cNvPr id="138" name="Google Shape;138;p30" descr="My Five Senses by Aliki&#10;I do not own the copyrights to this book. All rights are given to Aliki &amp; Harper Collins Publishers, 1989. This book was read under the Fair Use Act of Copyrighted work." title="My Five Senses by Aliki">
            <a:hlinkClick r:id="rId3"/>
          </p:cNvPr>
          <p:cNvPicPr preferRelativeResize="0"/>
          <p:nvPr/>
        </p:nvPicPr>
        <p:blipFill>
          <a:blip r:embed="rId4">
            <a:alphaModFix/>
          </a:blip>
          <a:stretch>
            <a:fillRect/>
          </a:stretch>
        </p:blipFill>
        <p:spPr>
          <a:xfrm>
            <a:off x="3186100" y="969175"/>
            <a:ext cx="5248600" cy="3936450"/>
          </a:xfrm>
          <a:prstGeom prst="rect">
            <a:avLst/>
          </a:prstGeom>
          <a:noFill/>
          <a:ln w="38100" cap="flat" cmpd="sng">
            <a:solidFill>
              <a:srgbClr val="7268AE"/>
            </a:solidFill>
            <a:prstDash val="solid"/>
            <a:round/>
            <a:headEnd type="none" w="sm" len="sm"/>
            <a:tailEnd type="none" w="sm" len="sm"/>
          </a:ln>
        </p:spPr>
      </p:pic>
      <p:sp>
        <p:nvSpPr>
          <p:cNvPr id="139" name="Google Shape;139;p30"/>
          <p:cNvSpPr txBox="1">
            <a:spLocks noGrp="1"/>
          </p:cNvSpPr>
          <p:nvPr>
            <p:ph type="title"/>
          </p:nvPr>
        </p:nvSpPr>
        <p:spPr>
          <a:xfrm>
            <a:off x="578550" y="307675"/>
            <a:ext cx="7986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Engage</a:t>
            </a:r>
            <a:endParaRPr/>
          </a:p>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dk1"/>
                </a:solidFill>
              </a:rPr>
              <a:t>Today you will move through different centers, exploring your senses and recording your findings. </a:t>
            </a:r>
            <a:endParaRPr/>
          </a:p>
        </p:txBody>
      </p:sp>
      <p:sp>
        <p:nvSpPr>
          <p:cNvPr id="145" name="Google Shape;145;p31"/>
          <p:cNvSpPr txBox="1">
            <a:spLocks noGrp="1"/>
          </p:cNvSpPr>
          <p:nvPr>
            <p:ph type="title"/>
          </p:nvPr>
        </p:nvSpPr>
        <p:spPr>
          <a:xfrm>
            <a:off x="578550" y="307675"/>
            <a:ext cx="7986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Engage</a:t>
            </a:r>
            <a:endParaRPr/>
          </a:p>
          <a:p>
            <a:pPr marL="0" lvl="0" indent="0" algn="ctr" rtl="0">
              <a:spcBef>
                <a:spcPts val="0"/>
              </a:spcBef>
              <a:spcAft>
                <a:spcPts val="0"/>
              </a:spcAft>
              <a:buNone/>
            </a:pPr>
            <a:endParaRPr/>
          </a:p>
        </p:txBody>
      </p:sp>
      <p:pic>
        <p:nvPicPr>
          <p:cNvPr id="146" name="Google Shape;146;p31"/>
          <p:cNvPicPr preferRelativeResize="0"/>
          <p:nvPr/>
        </p:nvPicPr>
        <p:blipFill>
          <a:blip r:embed="rId3">
            <a:alphaModFix/>
          </a:blip>
          <a:stretch>
            <a:fillRect/>
          </a:stretch>
        </p:blipFill>
        <p:spPr>
          <a:xfrm>
            <a:off x="248275" y="2220725"/>
            <a:ext cx="2037927" cy="2485525"/>
          </a:xfrm>
          <a:prstGeom prst="rect">
            <a:avLst/>
          </a:prstGeom>
          <a:noFill/>
          <a:ln w="38100" cap="flat" cmpd="sng">
            <a:solidFill>
              <a:srgbClr val="7268AE"/>
            </a:solidFill>
            <a:prstDash val="solid"/>
            <a:round/>
            <a:headEnd type="none" w="sm" len="sm"/>
            <a:tailEnd type="none" w="sm" len="sm"/>
          </a:ln>
        </p:spPr>
      </p:pic>
      <p:pic>
        <p:nvPicPr>
          <p:cNvPr id="147" name="Google Shape;147;p31"/>
          <p:cNvPicPr preferRelativeResize="0"/>
          <p:nvPr/>
        </p:nvPicPr>
        <p:blipFill>
          <a:blip r:embed="rId4">
            <a:alphaModFix/>
          </a:blip>
          <a:stretch>
            <a:fillRect/>
          </a:stretch>
        </p:blipFill>
        <p:spPr>
          <a:xfrm>
            <a:off x="2377550" y="2220725"/>
            <a:ext cx="3260834" cy="2485526"/>
          </a:xfrm>
          <a:prstGeom prst="rect">
            <a:avLst/>
          </a:prstGeom>
          <a:noFill/>
          <a:ln w="38100" cap="flat" cmpd="sng">
            <a:solidFill>
              <a:srgbClr val="7268AE"/>
            </a:solidFill>
            <a:prstDash val="solid"/>
            <a:round/>
            <a:headEnd type="none" w="sm" len="sm"/>
            <a:tailEnd type="none" w="sm" len="sm"/>
          </a:ln>
        </p:spPr>
      </p:pic>
      <p:pic>
        <p:nvPicPr>
          <p:cNvPr id="148" name="Google Shape;148;p31"/>
          <p:cNvPicPr preferRelativeResize="0"/>
          <p:nvPr/>
        </p:nvPicPr>
        <p:blipFill>
          <a:blip r:embed="rId5">
            <a:alphaModFix/>
          </a:blip>
          <a:stretch>
            <a:fillRect/>
          </a:stretch>
        </p:blipFill>
        <p:spPr>
          <a:xfrm>
            <a:off x="5729725" y="2220725"/>
            <a:ext cx="3166000" cy="2485525"/>
          </a:xfrm>
          <a:prstGeom prst="rect">
            <a:avLst/>
          </a:prstGeom>
          <a:noFill/>
          <a:ln w="38100" cap="flat" cmpd="sng">
            <a:solidFill>
              <a:srgbClr val="7268AE"/>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2"/>
          <p:cNvSpPr txBox="1">
            <a:spLocks noGrp="1"/>
          </p:cNvSpPr>
          <p:nvPr>
            <p:ph type="title"/>
          </p:nvPr>
        </p:nvSpPr>
        <p:spPr>
          <a:xfrm>
            <a:off x="311700" y="445025"/>
            <a:ext cx="4260300" cy="572700"/>
          </a:xfrm>
          <a:prstGeom prst="rect">
            <a:avLst/>
          </a:prstGeom>
          <a:solidFill>
            <a:srgbClr val="B1D4B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Center 1</a:t>
            </a:r>
            <a:endParaRPr/>
          </a:p>
        </p:txBody>
      </p:sp>
      <p:sp>
        <p:nvSpPr>
          <p:cNvPr id="154" name="Google Shape;15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a:solidFill>
                  <a:schemeClr val="dk1"/>
                </a:solidFill>
              </a:rPr>
              <a:t>Use a flashlight on various objects to see if the light will pass through them. You will document your observations.</a:t>
            </a:r>
            <a:endParaRPr>
              <a:solidFill>
                <a:schemeClr val="dk1"/>
              </a:solidFill>
            </a:endParaRPr>
          </a:p>
          <a:p>
            <a:pPr marL="0" lvl="0" indent="0" algn="l" rtl="0">
              <a:spcBef>
                <a:spcPts val="0"/>
              </a:spcBef>
              <a:spcAft>
                <a:spcPts val="1200"/>
              </a:spcAft>
              <a:buNone/>
            </a:pPr>
            <a:endParaRPr/>
          </a:p>
        </p:txBody>
      </p:sp>
      <p:pic>
        <p:nvPicPr>
          <p:cNvPr id="155" name="Google Shape;155;p32"/>
          <p:cNvPicPr preferRelativeResize="0"/>
          <p:nvPr/>
        </p:nvPicPr>
        <p:blipFill rotWithShape="1">
          <a:blip r:embed="rId3">
            <a:alphaModFix/>
          </a:blip>
          <a:srcRect t="12786" b="14933"/>
          <a:stretch/>
        </p:blipFill>
        <p:spPr>
          <a:xfrm>
            <a:off x="4922525" y="2040050"/>
            <a:ext cx="4221476" cy="2745374"/>
          </a:xfrm>
          <a:prstGeom prst="rect">
            <a:avLst/>
          </a:prstGeom>
          <a:noFill/>
          <a:ln>
            <a:noFill/>
          </a:ln>
        </p:spPr>
      </p:pic>
      <p:pic>
        <p:nvPicPr>
          <p:cNvPr id="156" name="Google Shape;156;p32"/>
          <p:cNvPicPr preferRelativeResize="0"/>
          <p:nvPr/>
        </p:nvPicPr>
        <p:blipFill>
          <a:blip r:embed="rId4">
            <a:alphaModFix/>
          </a:blip>
          <a:stretch>
            <a:fillRect/>
          </a:stretch>
        </p:blipFill>
        <p:spPr>
          <a:xfrm>
            <a:off x="618950" y="1953825"/>
            <a:ext cx="2544576" cy="3103450"/>
          </a:xfrm>
          <a:prstGeom prst="rect">
            <a:avLst/>
          </a:prstGeom>
          <a:noFill/>
          <a:ln w="38100" cap="flat" cmpd="sng">
            <a:solidFill>
              <a:srgbClr val="7268AE"/>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311700" y="445025"/>
            <a:ext cx="4260300" cy="572700"/>
          </a:xfrm>
          <a:prstGeom prst="rect">
            <a:avLst/>
          </a:prstGeom>
          <a:solidFill>
            <a:srgbClr val="B1D4B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Center 2</a:t>
            </a:r>
            <a:endParaRPr/>
          </a:p>
        </p:txBody>
      </p:sp>
      <p:sp>
        <p:nvSpPr>
          <p:cNvPr id="162" name="Google Shape;162;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a:solidFill>
                  <a:schemeClr val="dk1"/>
                </a:solidFill>
              </a:rPr>
              <a:t>No Peeking! Choose a bag. Shake the bag. Record your predictions. After you have recorded all your observations, check you answers by looking in the bags. </a:t>
            </a:r>
            <a:endParaRPr>
              <a:solidFill>
                <a:schemeClr val="dk1"/>
              </a:solidFill>
            </a:endParaRPr>
          </a:p>
          <a:p>
            <a:pPr marL="0" lvl="0" indent="0" algn="l" rtl="0">
              <a:spcBef>
                <a:spcPts val="0"/>
              </a:spcBef>
              <a:spcAft>
                <a:spcPts val="1200"/>
              </a:spcAft>
              <a:buNone/>
            </a:pPr>
            <a:endParaRPr/>
          </a:p>
        </p:txBody>
      </p:sp>
      <p:pic>
        <p:nvPicPr>
          <p:cNvPr id="163" name="Google Shape;163;p33"/>
          <p:cNvPicPr preferRelativeResize="0"/>
          <p:nvPr/>
        </p:nvPicPr>
        <p:blipFill>
          <a:blip r:embed="rId3">
            <a:alphaModFix/>
          </a:blip>
          <a:stretch>
            <a:fillRect/>
          </a:stretch>
        </p:blipFill>
        <p:spPr>
          <a:xfrm>
            <a:off x="5664600" y="2008850"/>
            <a:ext cx="2842151" cy="2842150"/>
          </a:xfrm>
          <a:prstGeom prst="rect">
            <a:avLst/>
          </a:prstGeom>
          <a:noFill/>
          <a:ln>
            <a:noFill/>
          </a:ln>
        </p:spPr>
      </p:pic>
      <p:pic>
        <p:nvPicPr>
          <p:cNvPr id="164" name="Google Shape;164;p33"/>
          <p:cNvPicPr preferRelativeResize="0"/>
          <p:nvPr/>
        </p:nvPicPr>
        <p:blipFill>
          <a:blip r:embed="rId4">
            <a:alphaModFix/>
          </a:blip>
          <a:stretch>
            <a:fillRect/>
          </a:stretch>
        </p:blipFill>
        <p:spPr>
          <a:xfrm>
            <a:off x="373276" y="2196475"/>
            <a:ext cx="3796200" cy="2893600"/>
          </a:xfrm>
          <a:prstGeom prst="rect">
            <a:avLst/>
          </a:prstGeom>
          <a:noFill/>
          <a:ln w="38100" cap="flat" cmpd="sng">
            <a:solidFill>
              <a:srgbClr val="7268AE"/>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FAEEB63953B14FAD7AF534009B1224" ma:contentTypeVersion="18" ma:contentTypeDescription="Create a new document." ma:contentTypeScope="" ma:versionID="8a7c05993764498d1310f37084f135e3">
  <xsd:schema xmlns:xsd="http://www.w3.org/2001/XMLSchema" xmlns:xs="http://www.w3.org/2001/XMLSchema" xmlns:p="http://schemas.microsoft.com/office/2006/metadata/properties" xmlns:ns2="738735a5-7f4d-4aa9-af8d-8b071334ac61" xmlns:ns3="52f680d6-3168-4f20-ac6e-dac37dcc420e" targetNamespace="http://schemas.microsoft.com/office/2006/metadata/properties" ma:root="true" ma:fieldsID="fee31713fdf64de48479e68a9736c1b2" ns2:_="" ns3:_="">
    <xsd:import namespace="738735a5-7f4d-4aa9-af8d-8b071334ac61"/>
    <xsd:import namespace="52f680d6-3168-4f20-ac6e-dac37dcc42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8735a5-7f4d-4aa9-af8d-8b071334a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42cad8-58e4-4b48-b6f0-5df54cb6a8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f680d6-3168-4f20-ac6e-dac37dcc42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1af1b-cbcc-47bf-9377-c0fafc255594}" ma:internalName="TaxCatchAll" ma:showField="CatchAllData" ma:web="52f680d6-3168-4f20-ac6e-dac37dcc42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8735a5-7f4d-4aa9-af8d-8b071334ac61">
      <Terms xmlns="http://schemas.microsoft.com/office/infopath/2007/PartnerControls"/>
    </lcf76f155ced4ddcb4097134ff3c332f>
    <TaxCatchAll xmlns="52f680d6-3168-4f20-ac6e-dac37dcc420e" xsi:nil="true"/>
  </documentManagement>
</p:properties>
</file>

<file path=customXml/itemProps1.xml><?xml version="1.0" encoding="utf-8"?>
<ds:datastoreItem xmlns:ds="http://schemas.openxmlformats.org/officeDocument/2006/customXml" ds:itemID="{9DD7F649-CD48-46C7-AB41-7412ADA7A557}"/>
</file>

<file path=customXml/itemProps2.xml><?xml version="1.0" encoding="utf-8"?>
<ds:datastoreItem xmlns:ds="http://schemas.openxmlformats.org/officeDocument/2006/customXml" ds:itemID="{A3E18478-BDE8-4CAB-9108-BB54E6C39B7E}"/>
</file>

<file path=customXml/itemProps3.xml><?xml version="1.0" encoding="utf-8"?>
<ds:datastoreItem xmlns:ds="http://schemas.openxmlformats.org/officeDocument/2006/customXml" ds:itemID="{05847D1F-7CEF-40F1-AC60-3F21B4A6C270}"/>
</file>

<file path=docProps/app.xml><?xml version="1.0" encoding="utf-8"?>
<Properties xmlns="http://schemas.openxmlformats.org/officeDocument/2006/extended-properties" xmlns:vt="http://schemas.openxmlformats.org/officeDocument/2006/docPropsVTypes">
  <TotalTime>0</TotalTime>
  <Words>775</Words>
  <Application>Microsoft Office PowerPoint</Application>
  <PresentationFormat>On-screen Show (16:9)</PresentationFormat>
  <Paragraphs>57</Paragraphs>
  <Slides>22</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Black And White Picture</vt:lpstr>
      <vt:lpstr>Simple Light</vt:lpstr>
      <vt:lpstr>Simple Light</vt:lpstr>
      <vt:lpstr>Ant Antics</vt:lpstr>
      <vt:lpstr>Driving Question</vt:lpstr>
      <vt:lpstr>Probe</vt:lpstr>
      <vt:lpstr>Phenomena </vt:lpstr>
      <vt:lpstr>Engage </vt:lpstr>
      <vt:lpstr>Engage </vt:lpstr>
      <vt:lpstr>Engage </vt:lpstr>
      <vt:lpstr>Center 1</vt:lpstr>
      <vt:lpstr>Center 2</vt:lpstr>
      <vt:lpstr>Center 3</vt:lpstr>
      <vt:lpstr>Explain </vt:lpstr>
      <vt:lpstr>PowerPoint Presentation</vt:lpstr>
      <vt:lpstr>PowerPoint Presentation</vt:lpstr>
      <vt:lpstr>Elaborate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 Antics</dc:title>
  <dc:creator>Robin Kropp</dc:creator>
  <cp:lastModifiedBy>Robin Kropp</cp:lastModifiedBy>
  <cp:revision>2</cp:revision>
  <dcterms:modified xsi:type="dcterms:W3CDTF">2024-08-08T17:05:59Z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0x010100FAFAEEB63953B14FAD7AF534009B1224</vt:lpwstr>
  </property>
</Properties>
</file>